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1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602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02420" y="-19909"/>
            <a:ext cx="14630400" cy="9814917"/>
          </a:xfrm>
          <a:prstGeom prst="rect">
            <a:avLst/>
          </a:prstGeom>
          <a:ln/>
        </p:spPr>
        <p:style>
          <a:lnRef idx="3">
            <a:schemeClr val="lt1"/>
          </a:lnRef>
          <a:fillRef idx="1">
            <a:schemeClr val="dk1"/>
          </a:fillRef>
          <a:effectRef idx="1">
            <a:schemeClr val="dk1"/>
          </a:effectRef>
          <a:fontRef idx="minor">
            <a:schemeClr val="lt1"/>
          </a:fontRef>
        </p:style>
        <p:txBody>
          <a:bodyPr/>
          <a:lstStyle/>
          <a:p>
            <a:r>
              <a:rPr lang="en-US" dirty="0" err="1">
                <a:solidFill>
                  <a:srgbClr val="CAD6DE"/>
                </a:solidFill>
                <a:latin typeface="Cabin" pitchFamily="34" charset="0"/>
                <a:ea typeface="Cabin" pitchFamily="34" charset="-122"/>
                <a:cs typeface="Cabin" pitchFamily="34" charset="-120"/>
              </a:rPr>
              <a:t>Aquainnovations</a:t>
            </a:r>
            <a:endParaRPr lang="en-IN" dirty="0"/>
          </a:p>
        </p:txBody>
      </p:sp>
      <p:pic>
        <p:nvPicPr>
          <p:cNvPr id="4" name="Image 1" descr="preencoded.png"/>
          <p:cNvPicPr>
            <a:picLocks noChangeAspect="1"/>
          </p:cNvPicPr>
          <p:nvPr/>
        </p:nvPicPr>
        <p:blipFill>
          <a:blip r:embed="rId4"/>
          <a:stretch>
            <a:fillRect/>
          </a:stretch>
        </p:blipFill>
        <p:spPr>
          <a:xfrm>
            <a:off x="0" y="0"/>
            <a:ext cx="3657600" cy="9814917"/>
          </a:xfrm>
          <a:prstGeom prst="rect">
            <a:avLst/>
          </a:prstGeom>
        </p:spPr>
      </p:pic>
      <p:sp>
        <p:nvSpPr>
          <p:cNvPr id="5" name="Text 1"/>
          <p:cNvSpPr/>
          <p:nvPr/>
        </p:nvSpPr>
        <p:spPr>
          <a:xfrm>
            <a:off x="5667256" y="427673"/>
            <a:ext cx="6953488" cy="1749504"/>
          </a:xfrm>
          <a:prstGeom prst="rect">
            <a:avLst/>
          </a:prstGeom>
          <a:noFill/>
          <a:ln/>
        </p:spPr>
        <p:txBody>
          <a:bodyPr wrap="square" rtlCol="0" anchor="t"/>
          <a:lstStyle/>
          <a:p>
            <a:pPr marL="0" indent="0">
              <a:lnSpc>
                <a:spcPts val="4593"/>
              </a:lnSpc>
              <a:buNone/>
            </a:pPr>
            <a:r>
              <a:rPr lang="en-US" sz="3674" dirty="0">
                <a:solidFill>
                  <a:srgbClr val="FFFFFF"/>
                </a:solidFill>
                <a:latin typeface="Unbounded" pitchFamily="34" charset="0"/>
                <a:ea typeface="Unbounded" pitchFamily="34" charset="-122"/>
                <a:cs typeface="Unbounded" pitchFamily="34" charset="-120"/>
              </a:rPr>
              <a:t>Introduction to the Underwater Species Identification Device</a:t>
            </a:r>
            <a:endParaRPr lang="en-US" sz="3674" dirty="0"/>
          </a:p>
        </p:txBody>
      </p:sp>
      <p:sp>
        <p:nvSpPr>
          <p:cNvPr id="6" name="Text 2"/>
          <p:cNvSpPr/>
          <p:nvPr/>
        </p:nvSpPr>
        <p:spPr>
          <a:xfrm>
            <a:off x="5667256" y="2410420"/>
            <a:ext cx="6953488" cy="1243608"/>
          </a:xfrm>
          <a:prstGeom prst="rect">
            <a:avLst/>
          </a:prstGeom>
          <a:noFill/>
          <a:ln/>
        </p:spPr>
        <p:txBody>
          <a:bodyPr wrap="square" rtlCol="0" anchor="t"/>
          <a:lstStyle/>
          <a:p>
            <a:pPr marL="0" indent="0">
              <a:lnSpc>
                <a:spcPts val="1960"/>
              </a:lnSpc>
              <a:buNone/>
            </a:pPr>
            <a:r>
              <a:rPr lang="en-US" sz="1225" dirty="0">
                <a:solidFill>
                  <a:srgbClr val="CAD6DE"/>
                </a:solidFill>
                <a:latin typeface="Cabin" pitchFamily="34" charset="0"/>
                <a:ea typeface="Cabin" pitchFamily="34" charset="-122"/>
                <a:cs typeface="Cabin" pitchFamily="34" charset="-120"/>
              </a:rPr>
              <a:t>Welcome to the future of marine exploration and biodiversity study, where cutting-edge technology meets the enigmatic world beneath the waves. The underwater species identification device stands as a testament to human ingenuity, designed to unlock the secrets of our waters by providing instant identification of the vast and varied marine life that inhabits them. This advanced tool is poised to revolutionize how we interact with, study, and conserve our aquatic ecosystems.</a:t>
            </a:r>
            <a:endParaRPr lang="en-US" sz="1225" dirty="0"/>
          </a:p>
        </p:txBody>
      </p:sp>
      <p:sp>
        <p:nvSpPr>
          <p:cNvPr id="7" name="Text 3"/>
          <p:cNvSpPr/>
          <p:nvPr/>
        </p:nvSpPr>
        <p:spPr>
          <a:xfrm>
            <a:off x="5667256" y="3828931"/>
            <a:ext cx="6953488" cy="994886"/>
          </a:xfrm>
          <a:prstGeom prst="rect">
            <a:avLst/>
          </a:prstGeom>
          <a:noFill/>
          <a:ln/>
        </p:spPr>
        <p:txBody>
          <a:bodyPr wrap="square" rtlCol="0" anchor="t"/>
          <a:lstStyle/>
          <a:p>
            <a:pPr marL="0" indent="0">
              <a:lnSpc>
                <a:spcPts val="1960"/>
              </a:lnSpc>
              <a:buNone/>
            </a:pPr>
            <a:r>
              <a:rPr lang="en-US" sz="1225" dirty="0">
                <a:solidFill>
                  <a:srgbClr val="CAD6DE"/>
                </a:solidFill>
                <a:latin typeface="Cabin" pitchFamily="34" charset="0"/>
                <a:ea typeface="Cabin" pitchFamily="34" charset="-122"/>
                <a:cs typeface="Cabin" pitchFamily="34" charset="-120"/>
              </a:rPr>
              <a:t>With an ever-growing need for comprehensive environmental data, the underwater species identification device serves as a crucial aid for marine biologists, conservationists, and ocean enthusiasts alike. As we dive deeper into the functionality and application of this device, let us take a moment to marvel at the possibilities it opens up in the quest to understand and protect the blue heart of our plane.</a:t>
            </a:r>
            <a:endParaRPr lang="en-US" sz="1225" dirty="0"/>
          </a:p>
        </p:txBody>
      </p:sp>
      <p:pic>
        <p:nvPicPr>
          <p:cNvPr id="8" name="Image 2" descr="preencoded.png"/>
          <p:cNvPicPr>
            <a:picLocks noChangeAspect="1"/>
          </p:cNvPicPr>
          <p:nvPr/>
        </p:nvPicPr>
        <p:blipFill>
          <a:blip r:embed="rId5"/>
          <a:stretch>
            <a:fillRect/>
          </a:stretch>
        </p:blipFill>
        <p:spPr>
          <a:xfrm>
            <a:off x="4197685" y="5284221"/>
            <a:ext cx="3814167" cy="2144673"/>
          </a:xfrm>
          <a:prstGeom prst="rect">
            <a:avLst/>
          </a:prstGeom>
        </p:spPr>
      </p:pic>
      <p:sp>
        <p:nvSpPr>
          <p:cNvPr id="9" name="Text 4"/>
          <p:cNvSpPr/>
          <p:nvPr/>
        </p:nvSpPr>
        <p:spPr>
          <a:xfrm>
            <a:off x="8218025" y="5452317"/>
            <a:ext cx="5544274" cy="319146"/>
          </a:xfrm>
          <a:prstGeom prst="rect">
            <a:avLst/>
          </a:prstGeom>
          <a:noFill/>
          <a:ln/>
        </p:spPr>
        <p:txBody>
          <a:bodyPr wrap="none" rtlCol="0" anchor="t"/>
          <a:lstStyle/>
          <a:p>
            <a:pPr marL="0" indent="0">
              <a:lnSpc>
                <a:spcPts val="1568"/>
              </a:lnSpc>
              <a:buNone/>
            </a:pPr>
            <a:r>
              <a:rPr lang="en-US" sz="2800" dirty="0">
                <a:solidFill>
                  <a:srgbClr val="CAD6DE"/>
                </a:solidFill>
                <a:latin typeface="Cabin" pitchFamily="34" charset="0"/>
                <a:ea typeface="Cabin" pitchFamily="34" charset="-122"/>
                <a:cs typeface="Cabin" pitchFamily="34" charset="-120"/>
              </a:rPr>
              <a:t>An Project by team </a:t>
            </a:r>
            <a:r>
              <a:rPr lang="en-US" sz="2800" dirty="0" err="1">
                <a:solidFill>
                  <a:srgbClr val="CAD6DE"/>
                </a:solidFill>
                <a:latin typeface="Cabin" pitchFamily="34" charset="0"/>
                <a:ea typeface="Cabin" pitchFamily="34" charset="-122"/>
                <a:cs typeface="Cabin" pitchFamily="34" charset="-120"/>
              </a:rPr>
              <a:t>Aquainnovations</a:t>
            </a:r>
            <a:endParaRPr lang="en-US" sz="2800" dirty="0">
              <a:solidFill>
                <a:srgbClr val="CAD6DE"/>
              </a:solidFill>
              <a:latin typeface="Cabin" pitchFamily="34" charset="0"/>
              <a:ea typeface="Cabin" pitchFamily="34" charset="-122"/>
              <a:cs typeface="Cabin" pitchFamily="34" charset="-120"/>
            </a:endParaRPr>
          </a:p>
          <a:p>
            <a:pPr marL="0" indent="0">
              <a:lnSpc>
                <a:spcPts val="1568"/>
              </a:lnSpc>
              <a:buNone/>
            </a:pPr>
            <a:endParaRPr lang="en-US" sz="2800" dirty="0"/>
          </a:p>
        </p:txBody>
      </p:sp>
      <p:sp>
        <p:nvSpPr>
          <p:cNvPr id="10" name="Text 5"/>
          <p:cNvSpPr/>
          <p:nvPr/>
        </p:nvSpPr>
        <p:spPr>
          <a:xfrm>
            <a:off x="5667256" y="7692271"/>
            <a:ext cx="6953488" cy="199073"/>
          </a:xfrm>
          <a:prstGeom prst="rect">
            <a:avLst/>
          </a:prstGeom>
          <a:noFill/>
          <a:ln/>
        </p:spPr>
        <p:txBody>
          <a:bodyPr wrap="none" rtlCol="0" anchor="t"/>
          <a:lstStyle/>
          <a:p>
            <a:pPr marL="0" indent="0">
              <a:lnSpc>
                <a:spcPts val="1568"/>
              </a:lnSpc>
              <a:buNone/>
            </a:pPr>
            <a:r>
              <a:rPr lang="en-US" sz="980" dirty="0">
                <a:solidFill>
                  <a:srgbClr val="CAD6DE"/>
                </a:solidFill>
                <a:latin typeface="Cabin" pitchFamily="34" charset="0"/>
                <a:ea typeface="Cabin" pitchFamily="34" charset="-122"/>
                <a:cs typeface="Cabin" pitchFamily="34" charset="-120"/>
              </a:rPr>
              <a:t>-</a:t>
            </a:r>
            <a:endParaRPr lang="en-US" sz="980" dirty="0"/>
          </a:p>
        </p:txBody>
      </p:sp>
      <p:sp>
        <p:nvSpPr>
          <p:cNvPr id="12" name="Text 7"/>
          <p:cNvSpPr/>
          <p:nvPr/>
        </p:nvSpPr>
        <p:spPr>
          <a:xfrm>
            <a:off x="8218025" y="6157485"/>
            <a:ext cx="6953488" cy="199073"/>
          </a:xfrm>
          <a:prstGeom prst="rect">
            <a:avLst/>
          </a:prstGeom>
          <a:noFill/>
          <a:ln/>
        </p:spPr>
        <p:txBody>
          <a:bodyPr wrap="none" rtlCol="0" anchor="t"/>
          <a:lstStyle/>
          <a:p>
            <a:pPr>
              <a:lnSpc>
                <a:spcPts val="1568"/>
              </a:lnSpc>
            </a:pPr>
            <a:r>
              <a:rPr lang="en-US" sz="1600" dirty="0" err="1">
                <a:solidFill>
                  <a:srgbClr val="CAD6DE"/>
                </a:solidFill>
                <a:latin typeface="Cabin" pitchFamily="34" charset="0"/>
                <a:ea typeface="Cabin" pitchFamily="34" charset="-122"/>
                <a:cs typeface="Cabin" pitchFamily="34" charset="-120"/>
              </a:rPr>
              <a:t>Shlok</a:t>
            </a:r>
            <a:r>
              <a:rPr lang="en-US" sz="1600" dirty="0">
                <a:solidFill>
                  <a:srgbClr val="CAD6DE"/>
                </a:solidFill>
                <a:latin typeface="Cabin" pitchFamily="34" charset="0"/>
                <a:ea typeface="Cabin" pitchFamily="34" charset="-122"/>
                <a:cs typeface="Cabin" pitchFamily="34" charset="-120"/>
              </a:rPr>
              <a:t> Mishra                     Section:-P(CSE-AI) </a:t>
            </a:r>
            <a:endParaRPr lang="en-US" sz="1600" dirty="0"/>
          </a:p>
        </p:txBody>
      </p:sp>
      <p:sp>
        <p:nvSpPr>
          <p:cNvPr id="13" name="Text 8"/>
          <p:cNvSpPr/>
          <p:nvPr/>
        </p:nvSpPr>
        <p:spPr>
          <a:xfrm>
            <a:off x="8234905" y="6448590"/>
            <a:ext cx="6953488" cy="199073"/>
          </a:xfrm>
          <a:prstGeom prst="rect">
            <a:avLst/>
          </a:prstGeom>
          <a:noFill/>
          <a:ln/>
        </p:spPr>
        <p:txBody>
          <a:bodyPr wrap="none" rtlCol="0" anchor="t"/>
          <a:lstStyle/>
          <a:p>
            <a:pPr marL="0" indent="0">
              <a:lnSpc>
                <a:spcPts val="1568"/>
              </a:lnSpc>
              <a:buNone/>
            </a:pPr>
            <a:r>
              <a:rPr lang="en-US" sz="1600" dirty="0">
                <a:solidFill>
                  <a:srgbClr val="CAD6DE"/>
                </a:solidFill>
                <a:latin typeface="Cabin" pitchFamily="34" charset="0"/>
                <a:ea typeface="Cabin" pitchFamily="34" charset="-122"/>
                <a:cs typeface="Cabin" pitchFamily="34" charset="-120"/>
              </a:rPr>
              <a:t>Aatmanand Tiwari</a:t>
            </a:r>
            <a:endParaRPr lang="en-US" sz="1600" dirty="0"/>
          </a:p>
        </p:txBody>
      </p:sp>
      <p:sp>
        <p:nvSpPr>
          <p:cNvPr id="14" name="Text 9"/>
          <p:cNvSpPr/>
          <p:nvPr/>
        </p:nvSpPr>
        <p:spPr>
          <a:xfrm>
            <a:off x="8234905" y="6763115"/>
            <a:ext cx="6953488" cy="199073"/>
          </a:xfrm>
          <a:prstGeom prst="rect">
            <a:avLst/>
          </a:prstGeom>
          <a:noFill/>
          <a:ln/>
        </p:spPr>
        <p:txBody>
          <a:bodyPr wrap="none" rtlCol="0" anchor="t"/>
          <a:lstStyle/>
          <a:p>
            <a:pPr marL="0" indent="0">
              <a:lnSpc>
                <a:spcPts val="1568"/>
              </a:lnSpc>
              <a:buNone/>
            </a:pPr>
            <a:r>
              <a:rPr lang="en-US" sz="1600" dirty="0">
                <a:solidFill>
                  <a:srgbClr val="CAD6DE"/>
                </a:solidFill>
                <a:latin typeface="Cabin" pitchFamily="34" charset="0"/>
                <a:ea typeface="Cabin" pitchFamily="34" charset="-122"/>
                <a:cs typeface="Cabin" pitchFamily="34" charset="-120"/>
              </a:rPr>
              <a:t>Divesh Kuthe</a:t>
            </a:r>
            <a:endParaRPr lang="en-US" sz="1600" dirty="0"/>
          </a:p>
        </p:txBody>
      </p:sp>
      <p:sp>
        <p:nvSpPr>
          <p:cNvPr id="16" name="Text 6">
            <a:extLst>
              <a:ext uri="{FF2B5EF4-FFF2-40B4-BE49-F238E27FC236}">
                <a16:creationId xmlns:a16="http://schemas.microsoft.com/office/drawing/2014/main" id="{6564569E-C0FB-E990-809A-BA7E8585CB69}"/>
              </a:ext>
            </a:extLst>
          </p:cNvPr>
          <p:cNvSpPr/>
          <p:nvPr/>
        </p:nvSpPr>
        <p:spPr>
          <a:xfrm>
            <a:off x="8218025" y="5667306"/>
            <a:ext cx="6636633" cy="980357"/>
          </a:xfrm>
          <a:prstGeom prst="rect">
            <a:avLst/>
          </a:prstGeom>
          <a:noFill/>
          <a:ln/>
        </p:spPr>
        <p:txBody>
          <a:bodyPr wrap="none" rtlCol="0" anchor="t"/>
          <a:lstStyle/>
          <a:p>
            <a:pPr marL="0" indent="0">
              <a:lnSpc>
                <a:spcPts val="1568"/>
              </a:lnSpc>
              <a:buNone/>
            </a:pPr>
            <a:r>
              <a:rPr lang="en-US" sz="1600" dirty="0">
                <a:solidFill>
                  <a:srgbClr val="CAD6DE"/>
                </a:solidFill>
                <a:latin typeface="Cabin" pitchFamily="34" charset="0"/>
                <a:ea typeface="Cabin" pitchFamily="34" charset="-122"/>
                <a:cs typeface="Cabin" pitchFamily="34" charset="-120"/>
              </a:rPr>
              <a:t>By:</a:t>
            </a:r>
          </a:p>
          <a:p>
            <a:pPr marL="0" indent="0">
              <a:lnSpc>
                <a:spcPts val="1568"/>
              </a:lnSpc>
              <a:buNone/>
            </a:pPr>
            <a:r>
              <a:rPr lang="en-US" sz="1600" dirty="0">
                <a:solidFill>
                  <a:srgbClr val="CAD6DE"/>
                </a:solidFill>
                <a:latin typeface="Cabin" pitchFamily="34" charset="0"/>
                <a:ea typeface="Cabin" pitchFamily="34" charset="-122"/>
                <a:cs typeface="Cabin" pitchFamily="34" charset="-120"/>
              </a:rPr>
              <a:t>Paras Chinchalkar             from:- First year (Ghrce)</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5403294" y="460415"/>
            <a:ext cx="5837396" cy="522922"/>
          </a:xfrm>
          <a:prstGeom prst="rect">
            <a:avLst/>
          </a:prstGeom>
          <a:noFill/>
          <a:ln/>
        </p:spPr>
        <p:txBody>
          <a:bodyPr wrap="none" rtlCol="0" anchor="t"/>
          <a:lstStyle/>
          <a:p>
            <a:pPr marL="0" indent="0">
              <a:lnSpc>
                <a:spcPts val="4118"/>
              </a:lnSpc>
              <a:buNone/>
            </a:pPr>
            <a:r>
              <a:rPr lang="en-US" sz="3294" dirty="0">
                <a:solidFill>
                  <a:srgbClr val="FFFFFF"/>
                </a:solidFill>
                <a:latin typeface="Unbounded" pitchFamily="34" charset="0"/>
                <a:ea typeface="Unbounded" pitchFamily="34" charset="-122"/>
                <a:cs typeface="Unbounded" pitchFamily="34" charset="-120"/>
              </a:rPr>
              <a:t>How the Device Works?</a:t>
            </a:r>
            <a:endParaRPr lang="en-US" sz="3294" dirty="0"/>
          </a:p>
        </p:txBody>
      </p:sp>
      <p:sp>
        <p:nvSpPr>
          <p:cNvPr id="6" name="Text 2"/>
          <p:cNvSpPr/>
          <p:nvPr/>
        </p:nvSpPr>
        <p:spPr>
          <a:xfrm>
            <a:off x="5403294" y="1234321"/>
            <a:ext cx="7481292" cy="1071086"/>
          </a:xfrm>
          <a:prstGeom prst="rect">
            <a:avLst/>
          </a:prstGeom>
          <a:noFill/>
          <a:ln/>
        </p:spPr>
        <p:txBody>
          <a:bodyPr wrap="square" rtlCol="0" anchor="t"/>
          <a:lstStyle/>
          <a:p>
            <a:pPr marL="0" indent="0">
              <a:lnSpc>
                <a:spcPts val="2108"/>
              </a:lnSpc>
              <a:buNone/>
            </a:pPr>
            <a:r>
              <a:rPr lang="en-US" sz="1318" dirty="0">
                <a:solidFill>
                  <a:srgbClr val="CAD6DE"/>
                </a:solidFill>
                <a:latin typeface="Cabin" pitchFamily="34" charset="0"/>
                <a:ea typeface="Cabin" pitchFamily="34" charset="-122"/>
                <a:cs typeface="Cabin" pitchFamily="34" charset="-120"/>
              </a:rPr>
              <a:t>The underwater species identification device operates through a sophisticated combination of optics  and machine learning algorithms. At its core is a high-resolution camera that captures detailed images of aquatic life, which are then processed by onboard software capable of recognizing and classifying a myriad of marine species.</a:t>
            </a:r>
            <a:endParaRPr lang="en-US" sz="1318" dirty="0"/>
          </a:p>
        </p:txBody>
      </p:sp>
      <p:sp>
        <p:nvSpPr>
          <p:cNvPr id="7" name="Text 3"/>
          <p:cNvSpPr/>
          <p:nvPr/>
        </p:nvSpPr>
        <p:spPr>
          <a:xfrm>
            <a:off x="5403294" y="2493645"/>
            <a:ext cx="7481292" cy="1071086"/>
          </a:xfrm>
          <a:prstGeom prst="rect">
            <a:avLst/>
          </a:prstGeom>
          <a:noFill/>
          <a:ln/>
        </p:spPr>
        <p:txBody>
          <a:bodyPr wrap="square" rtlCol="0" anchor="t"/>
          <a:lstStyle/>
          <a:p>
            <a:pPr marL="0" indent="0">
              <a:lnSpc>
                <a:spcPts val="2108"/>
              </a:lnSpc>
              <a:buNone/>
            </a:pPr>
            <a:r>
              <a:rPr lang="en-US" sz="1318" dirty="0">
                <a:solidFill>
                  <a:srgbClr val="CAD6DE"/>
                </a:solidFill>
                <a:latin typeface="Cabin" pitchFamily="34" charset="0"/>
                <a:ea typeface="Cabin" pitchFamily="34" charset="-122"/>
                <a:cs typeface="Cabin" pitchFamily="34" charset="-120"/>
              </a:rPr>
              <a:t>Upon encountering a creature, the device assesses its shape, color, patterning, and movement to accurately determine its species, even in murky or low-light conditions. This instant access to identification data empowers researchers and enthusiasts to gain insights into marine biodiversity with unprecedented efficiency and accuracy.</a:t>
            </a:r>
            <a:endParaRPr lang="en-US" sz="1318" dirty="0"/>
          </a:p>
        </p:txBody>
      </p:sp>
      <p:pic>
        <p:nvPicPr>
          <p:cNvPr id="8" name="Image 2" descr="preencoded.png"/>
          <p:cNvPicPr>
            <a:picLocks noChangeAspect="1"/>
          </p:cNvPicPr>
          <p:nvPr/>
        </p:nvPicPr>
        <p:blipFill>
          <a:blip r:embed="rId5"/>
          <a:stretch>
            <a:fillRect/>
          </a:stretch>
        </p:blipFill>
        <p:spPr>
          <a:xfrm>
            <a:off x="5403294" y="3752969"/>
            <a:ext cx="836652" cy="1338739"/>
          </a:xfrm>
          <a:prstGeom prst="rect">
            <a:avLst/>
          </a:prstGeom>
        </p:spPr>
      </p:pic>
      <p:sp>
        <p:nvSpPr>
          <p:cNvPr id="9" name="Text 4"/>
          <p:cNvSpPr/>
          <p:nvPr/>
        </p:nvSpPr>
        <p:spPr>
          <a:xfrm>
            <a:off x="6490930" y="3920252"/>
            <a:ext cx="2091809" cy="261461"/>
          </a:xfrm>
          <a:prstGeom prst="rect">
            <a:avLst/>
          </a:prstGeom>
          <a:noFill/>
          <a:ln/>
        </p:spPr>
        <p:txBody>
          <a:bodyPr wrap="none" rtlCol="0" anchor="t"/>
          <a:lstStyle/>
          <a:p>
            <a:pPr marL="0" indent="0" algn="l">
              <a:lnSpc>
                <a:spcPts val="2059"/>
              </a:lnSpc>
              <a:buNone/>
            </a:pPr>
            <a:r>
              <a:rPr lang="en-US" sz="1647" dirty="0">
                <a:solidFill>
                  <a:srgbClr val="FFFFFF"/>
                </a:solidFill>
                <a:latin typeface="Unbounded" pitchFamily="34" charset="0"/>
                <a:ea typeface="Unbounded" pitchFamily="34" charset="-122"/>
                <a:cs typeface="Unbounded" pitchFamily="34" charset="-120"/>
              </a:rPr>
              <a:t>Capture</a:t>
            </a:r>
            <a:endParaRPr lang="en-US" sz="1647" dirty="0"/>
          </a:p>
        </p:txBody>
      </p:sp>
      <p:sp>
        <p:nvSpPr>
          <p:cNvPr id="10" name="Text 5"/>
          <p:cNvSpPr/>
          <p:nvPr/>
        </p:nvSpPr>
        <p:spPr>
          <a:xfrm>
            <a:off x="6490930" y="4282083"/>
            <a:ext cx="6393656" cy="267772"/>
          </a:xfrm>
          <a:prstGeom prst="rect">
            <a:avLst/>
          </a:prstGeom>
          <a:noFill/>
          <a:ln/>
        </p:spPr>
        <p:txBody>
          <a:bodyPr wrap="none" rtlCol="0" anchor="t"/>
          <a:lstStyle/>
          <a:p>
            <a:pPr marL="0" indent="0" algn="l">
              <a:lnSpc>
                <a:spcPts val="2108"/>
              </a:lnSpc>
              <a:buNone/>
            </a:pPr>
            <a:r>
              <a:rPr lang="en-US" sz="1318" dirty="0">
                <a:solidFill>
                  <a:srgbClr val="CAD6DE"/>
                </a:solidFill>
                <a:latin typeface="Cabin" pitchFamily="34" charset="0"/>
                <a:ea typeface="Cabin" pitchFamily="34" charset="-122"/>
                <a:cs typeface="Cabin" pitchFamily="34" charset="-120"/>
              </a:rPr>
              <a:t>The device captures the image of the marine species using its high-resolution optics.</a:t>
            </a:r>
            <a:endParaRPr lang="en-US" sz="1318" dirty="0"/>
          </a:p>
        </p:txBody>
      </p:sp>
      <p:pic>
        <p:nvPicPr>
          <p:cNvPr id="11" name="Image 3" descr="preencoded.png"/>
          <p:cNvPicPr>
            <a:picLocks noChangeAspect="1"/>
          </p:cNvPicPr>
          <p:nvPr/>
        </p:nvPicPr>
        <p:blipFill>
          <a:blip r:embed="rId6"/>
          <a:stretch>
            <a:fillRect/>
          </a:stretch>
        </p:blipFill>
        <p:spPr>
          <a:xfrm>
            <a:off x="5403294" y="5091708"/>
            <a:ext cx="836652" cy="1338739"/>
          </a:xfrm>
          <a:prstGeom prst="rect">
            <a:avLst/>
          </a:prstGeom>
        </p:spPr>
      </p:pic>
      <p:sp>
        <p:nvSpPr>
          <p:cNvPr id="12" name="Text 6"/>
          <p:cNvSpPr/>
          <p:nvPr/>
        </p:nvSpPr>
        <p:spPr>
          <a:xfrm>
            <a:off x="6490930" y="5258991"/>
            <a:ext cx="2091809" cy="261461"/>
          </a:xfrm>
          <a:prstGeom prst="rect">
            <a:avLst/>
          </a:prstGeom>
          <a:noFill/>
          <a:ln/>
        </p:spPr>
        <p:txBody>
          <a:bodyPr wrap="none" rtlCol="0" anchor="t"/>
          <a:lstStyle/>
          <a:p>
            <a:pPr marL="0" indent="0" algn="l">
              <a:lnSpc>
                <a:spcPts val="2059"/>
              </a:lnSpc>
              <a:buNone/>
            </a:pPr>
            <a:r>
              <a:rPr lang="en-US" sz="1647" dirty="0">
                <a:solidFill>
                  <a:srgbClr val="FFFFFF"/>
                </a:solidFill>
                <a:latin typeface="Unbounded" pitchFamily="34" charset="0"/>
                <a:ea typeface="Unbounded" pitchFamily="34" charset="-122"/>
                <a:cs typeface="Unbounded" pitchFamily="34" charset="-120"/>
              </a:rPr>
              <a:t>Analyze</a:t>
            </a:r>
            <a:endParaRPr lang="en-US" sz="1647" dirty="0"/>
          </a:p>
        </p:txBody>
      </p:sp>
      <p:sp>
        <p:nvSpPr>
          <p:cNvPr id="13" name="Text 7"/>
          <p:cNvSpPr/>
          <p:nvPr/>
        </p:nvSpPr>
        <p:spPr>
          <a:xfrm>
            <a:off x="6490930" y="5620822"/>
            <a:ext cx="6393656" cy="267772"/>
          </a:xfrm>
          <a:prstGeom prst="rect">
            <a:avLst/>
          </a:prstGeom>
          <a:noFill/>
          <a:ln/>
        </p:spPr>
        <p:txBody>
          <a:bodyPr wrap="none" rtlCol="0" anchor="t"/>
          <a:lstStyle/>
          <a:p>
            <a:pPr marL="0" indent="0" algn="l">
              <a:lnSpc>
                <a:spcPts val="2108"/>
              </a:lnSpc>
              <a:buNone/>
            </a:pPr>
            <a:r>
              <a:rPr lang="en-US" sz="1318" dirty="0">
                <a:solidFill>
                  <a:srgbClr val="CAD6DE"/>
                </a:solidFill>
                <a:latin typeface="Cabin" pitchFamily="34" charset="0"/>
                <a:ea typeface="Cabin" pitchFamily="34" charset="-122"/>
                <a:cs typeface="Cabin" pitchFamily="34" charset="-120"/>
              </a:rPr>
              <a:t>Advanced algorithms analyze the captured data for defining features.</a:t>
            </a:r>
            <a:endParaRPr lang="en-US" sz="1318" dirty="0"/>
          </a:p>
        </p:txBody>
      </p:sp>
      <p:pic>
        <p:nvPicPr>
          <p:cNvPr id="14" name="Image 4" descr="preencoded.png"/>
          <p:cNvPicPr>
            <a:picLocks noChangeAspect="1"/>
          </p:cNvPicPr>
          <p:nvPr/>
        </p:nvPicPr>
        <p:blipFill>
          <a:blip r:embed="rId7"/>
          <a:stretch>
            <a:fillRect/>
          </a:stretch>
        </p:blipFill>
        <p:spPr>
          <a:xfrm>
            <a:off x="5403294" y="6430447"/>
            <a:ext cx="836652" cy="1338739"/>
          </a:xfrm>
          <a:prstGeom prst="rect">
            <a:avLst/>
          </a:prstGeom>
        </p:spPr>
      </p:pic>
      <p:sp>
        <p:nvSpPr>
          <p:cNvPr id="15" name="Text 8"/>
          <p:cNvSpPr/>
          <p:nvPr/>
        </p:nvSpPr>
        <p:spPr>
          <a:xfrm>
            <a:off x="6490930" y="6597729"/>
            <a:ext cx="2091809" cy="261461"/>
          </a:xfrm>
          <a:prstGeom prst="rect">
            <a:avLst/>
          </a:prstGeom>
          <a:noFill/>
          <a:ln/>
        </p:spPr>
        <p:txBody>
          <a:bodyPr wrap="none" rtlCol="0" anchor="t"/>
          <a:lstStyle/>
          <a:p>
            <a:pPr marL="0" indent="0" algn="l">
              <a:lnSpc>
                <a:spcPts val="2059"/>
              </a:lnSpc>
              <a:buNone/>
            </a:pPr>
            <a:r>
              <a:rPr lang="en-US" sz="1647" dirty="0">
                <a:solidFill>
                  <a:srgbClr val="FFFFFF"/>
                </a:solidFill>
                <a:latin typeface="Unbounded" pitchFamily="34" charset="0"/>
                <a:ea typeface="Unbounded" pitchFamily="34" charset="-122"/>
                <a:cs typeface="Unbounded" pitchFamily="34" charset="-120"/>
              </a:rPr>
              <a:t>Identify</a:t>
            </a:r>
            <a:endParaRPr lang="en-US" sz="1647" dirty="0"/>
          </a:p>
        </p:txBody>
      </p:sp>
      <p:sp>
        <p:nvSpPr>
          <p:cNvPr id="16" name="Text 9"/>
          <p:cNvSpPr/>
          <p:nvPr/>
        </p:nvSpPr>
        <p:spPr>
          <a:xfrm>
            <a:off x="6490930" y="6959560"/>
            <a:ext cx="6393656" cy="267772"/>
          </a:xfrm>
          <a:prstGeom prst="rect">
            <a:avLst/>
          </a:prstGeom>
          <a:noFill/>
          <a:ln/>
        </p:spPr>
        <p:txBody>
          <a:bodyPr wrap="none" rtlCol="0" anchor="t"/>
          <a:lstStyle/>
          <a:p>
            <a:pPr marL="0" indent="0" algn="l">
              <a:lnSpc>
                <a:spcPts val="2108"/>
              </a:lnSpc>
              <a:buNone/>
            </a:pPr>
            <a:r>
              <a:rPr lang="en-US" sz="1318" dirty="0">
                <a:solidFill>
                  <a:srgbClr val="CAD6DE"/>
                </a:solidFill>
                <a:latin typeface="Cabin" pitchFamily="34" charset="0"/>
                <a:ea typeface="Cabin" pitchFamily="34" charset="-122"/>
                <a:cs typeface="Cabin" pitchFamily="34" charset="-120"/>
              </a:rPr>
              <a:t>The species is instantly identified and cataloged in the device's database.</a:t>
            </a:r>
            <a:endParaRPr lang="en-US" sz="1318"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853321"/>
            <a:ext cx="9933503" cy="1388745"/>
          </a:xfrm>
          <a:prstGeom prst="rect">
            <a:avLst/>
          </a:prstGeom>
          <a:noFill/>
          <a:ln/>
        </p:spPr>
        <p:txBody>
          <a:bodyPr wrap="squar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Key Features and Capabilities of the Device</a:t>
            </a:r>
            <a:endParaRPr lang="en-US" sz="4374" dirty="0"/>
          </a:p>
        </p:txBody>
      </p:sp>
      <p:sp>
        <p:nvSpPr>
          <p:cNvPr id="5" name="Text 2"/>
          <p:cNvSpPr/>
          <p:nvPr/>
        </p:nvSpPr>
        <p:spPr>
          <a:xfrm>
            <a:off x="2348389" y="2686407"/>
            <a:ext cx="9933503" cy="1066205"/>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This state-of-the-art device is not only a marvel of technology but also, a beacon of utility for the tasks it is designed to perform. Equipped with a robust suite of features, the device offers a wide array of capabilities crucial for research and observation in the aquatic realm.</a:t>
            </a:r>
            <a:endParaRPr lang="en-US" sz="1750" dirty="0"/>
          </a:p>
        </p:txBody>
      </p:sp>
      <p:sp>
        <p:nvSpPr>
          <p:cNvPr id="6" name="Text 3"/>
          <p:cNvSpPr/>
          <p:nvPr/>
        </p:nvSpPr>
        <p:spPr>
          <a:xfrm>
            <a:off x="2348389" y="4002524"/>
            <a:ext cx="9933503" cy="1421606"/>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Foremost among its capabilities is the real-time data logging and sharing feature, allowing for the collection and dissemination of species information among the scientific community. Enhanced with GPS integration, it can pinpoint the precise location of each species identified, which is a boon for tracking migratory patterns and habitat utilization.</a:t>
            </a:r>
            <a:endParaRPr lang="en-US" sz="1750" dirty="0"/>
          </a:p>
        </p:txBody>
      </p:sp>
      <p:sp>
        <p:nvSpPr>
          <p:cNvPr id="7" name="Text 4"/>
          <p:cNvSpPr/>
          <p:nvPr/>
        </p:nvSpPr>
        <p:spPr>
          <a:xfrm>
            <a:off x="2348389" y="5896213"/>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Real-Time Data</a:t>
            </a:r>
            <a:endParaRPr lang="en-US" sz="2187" dirty="0"/>
          </a:p>
        </p:txBody>
      </p:sp>
      <p:sp>
        <p:nvSpPr>
          <p:cNvPr id="8" name="Text 5"/>
          <p:cNvSpPr/>
          <p:nvPr/>
        </p:nvSpPr>
        <p:spPr>
          <a:xfrm>
            <a:off x="2348389" y="6465570"/>
            <a:ext cx="2949416" cy="710803"/>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Instant logging and sharing of identification information.</a:t>
            </a:r>
            <a:endParaRPr lang="en-US" sz="1750" dirty="0"/>
          </a:p>
        </p:txBody>
      </p:sp>
      <p:sp>
        <p:nvSpPr>
          <p:cNvPr id="9" name="Text 6"/>
          <p:cNvSpPr/>
          <p:nvPr/>
        </p:nvSpPr>
        <p:spPr>
          <a:xfrm>
            <a:off x="5847398" y="5896213"/>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GPS Integration</a:t>
            </a:r>
            <a:endParaRPr lang="en-US" sz="2187" dirty="0"/>
          </a:p>
        </p:txBody>
      </p:sp>
      <p:sp>
        <p:nvSpPr>
          <p:cNvPr id="10" name="Text 7"/>
          <p:cNvSpPr/>
          <p:nvPr/>
        </p:nvSpPr>
        <p:spPr>
          <a:xfrm>
            <a:off x="5847398" y="6465570"/>
            <a:ext cx="2949416" cy="710803"/>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Precise location tracking for ecological studies.</a:t>
            </a:r>
            <a:endParaRPr lang="en-US" sz="1750" dirty="0"/>
          </a:p>
        </p:txBody>
      </p:sp>
      <p:sp>
        <p:nvSpPr>
          <p:cNvPr id="11" name="Text 8"/>
          <p:cNvSpPr/>
          <p:nvPr/>
        </p:nvSpPr>
        <p:spPr>
          <a:xfrm>
            <a:off x="9346406" y="5896213"/>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Durable Design</a:t>
            </a:r>
            <a:endParaRPr lang="en-US" sz="2187" dirty="0"/>
          </a:p>
        </p:txBody>
      </p:sp>
      <p:sp>
        <p:nvSpPr>
          <p:cNvPr id="12" name="Text 9"/>
          <p:cNvSpPr/>
          <p:nvPr/>
        </p:nvSpPr>
        <p:spPr>
          <a:xfrm>
            <a:off x="9346406" y="6465570"/>
            <a:ext cx="2949416" cy="710803"/>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Built to withstand the pressures of deep-water exploration.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0" y="0"/>
            <a:ext cx="3657600" cy="8232934"/>
          </a:xfrm>
          <a:prstGeom prst="rect">
            <a:avLst/>
          </a:prstGeom>
        </p:spPr>
      </p:pic>
      <p:sp>
        <p:nvSpPr>
          <p:cNvPr id="5" name="Text 1"/>
          <p:cNvSpPr/>
          <p:nvPr/>
        </p:nvSpPr>
        <p:spPr>
          <a:xfrm>
            <a:off x="4782860" y="536496"/>
            <a:ext cx="8722162" cy="1829157"/>
          </a:xfrm>
          <a:prstGeom prst="rect">
            <a:avLst/>
          </a:prstGeom>
          <a:noFill/>
          <a:ln/>
        </p:spPr>
        <p:txBody>
          <a:bodyPr wrap="square" rtlCol="0" anchor="t"/>
          <a:lstStyle/>
          <a:p>
            <a:pPr marL="0" indent="0">
              <a:lnSpc>
                <a:spcPts val="4801"/>
              </a:lnSpc>
              <a:buNone/>
            </a:pPr>
            <a:r>
              <a:rPr lang="en-US" sz="3841" dirty="0">
                <a:solidFill>
                  <a:srgbClr val="FFFFFF"/>
                </a:solidFill>
                <a:latin typeface="Unbounded" pitchFamily="34" charset="0"/>
                <a:ea typeface="Unbounded" pitchFamily="34" charset="-122"/>
                <a:cs typeface="Unbounded" pitchFamily="34" charset="-120"/>
              </a:rPr>
              <a:t>Benefits of Using the Device for Underwater Species Identification</a:t>
            </a:r>
            <a:endParaRPr lang="en-US" sz="3841" dirty="0"/>
          </a:p>
        </p:txBody>
      </p:sp>
      <p:sp>
        <p:nvSpPr>
          <p:cNvPr id="6" name="Text 2"/>
          <p:cNvSpPr/>
          <p:nvPr/>
        </p:nvSpPr>
        <p:spPr>
          <a:xfrm>
            <a:off x="4782860" y="2658189"/>
            <a:ext cx="8722162" cy="1248728"/>
          </a:xfrm>
          <a:prstGeom prst="rect">
            <a:avLst/>
          </a:prstGeom>
          <a:noFill/>
          <a:ln/>
        </p:spPr>
        <p:txBody>
          <a:bodyPr wrap="square" rtlCol="0" anchor="t"/>
          <a:lstStyle/>
          <a:p>
            <a:pPr marL="0" indent="0">
              <a:lnSpc>
                <a:spcPts val="2458"/>
              </a:lnSpc>
              <a:buNone/>
            </a:pPr>
            <a:r>
              <a:rPr lang="en-US" sz="1536" dirty="0">
                <a:solidFill>
                  <a:srgbClr val="CAD6DE"/>
                </a:solidFill>
                <a:latin typeface="Cabin" pitchFamily="34" charset="0"/>
                <a:ea typeface="Cabin" pitchFamily="34" charset="-122"/>
                <a:cs typeface="Cabin" pitchFamily="34" charset="-120"/>
              </a:rPr>
              <a:t>Adopting this device in underwater research endeavors yields a multitude of benefits. It not only enhances the efficiency of species identification but also enriches the overall scope of scientific inquiry and monitoring. It streamlines data collection, cuts down on research time, and reduces human error in species classification.</a:t>
            </a:r>
            <a:endParaRPr lang="en-US" sz="1536" dirty="0"/>
          </a:p>
        </p:txBody>
      </p:sp>
      <p:sp>
        <p:nvSpPr>
          <p:cNvPr id="7" name="Text 3"/>
          <p:cNvSpPr/>
          <p:nvPr/>
        </p:nvSpPr>
        <p:spPr>
          <a:xfrm>
            <a:off x="4782860" y="4126349"/>
            <a:ext cx="8722162" cy="936546"/>
          </a:xfrm>
          <a:prstGeom prst="rect">
            <a:avLst/>
          </a:prstGeom>
          <a:noFill/>
          <a:ln/>
        </p:spPr>
        <p:txBody>
          <a:bodyPr wrap="square" rtlCol="0" anchor="t"/>
          <a:lstStyle/>
          <a:p>
            <a:pPr marL="0" indent="0">
              <a:lnSpc>
                <a:spcPts val="2458"/>
              </a:lnSpc>
              <a:buNone/>
            </a:pPr>
            <a:r>
              <a:rPr lang="en-US" sz="1536" dirty="0">
                <a:solidFill>
                  <a:srgbClr val="CAD6DE"/>
                </a:solidFill>
                <a:latin typeface="Cabin" pitchFamily="34" charset="0"/>
                <a:ea typeface="Cabin" pitchFamily="34" charset="-122"/>
                <a:cs typeface="Cabin" pitchFamily="34" charset="-120"/>
              </a:rPr>
              <a:t>The device's non-invasive methodology respects the marine environment, avoiding disturbance to the natural behavior of wildlife. Its use in conservation efforts is invaluable, enabling rapid assessment of biodiversity health and aiding in the protection of endangered species.</a:t>
            </a:r>
            <a:endParaRPr lang="en-US" sz="1536" dirty="0"/>
          </a:p>
        </p:txBody>
      </p:sp>
      <p:sp>
        <p:nvSpPr>
          <p:cNvPr id="8" name="Shape 4"/>
          <p:cNvSpPr/>
          <p:nvPr/>
        </p:nvSpPr>
        <p:spPr>
          <a:xfrm>
            <a:off x="4782860" y="5434727"/>
            <a:ext cx="438864" cy="438864"/>
          </a:xfrm>
          <a:prstGeom prst="roundRect">
            <a:avLst>
              <a:gd name="adj" fmla="val 13337"/>
            </a:avLst>
          </a:prstGeom>
          <a:solidFill>
            <a:srgbClr val="223D4D"/>
          </a:solidFill>
          <a:ln/>
        </p:spPr>
      </p:sp>
      <p:sp>
        <p:nvSpPr>
          <p:cNvPr id="9" name="Text 5"/>
          <p:cNvSpPr/>
          <p:nvPr/>
        </p:nvSpPr>
        <p:spPr>
          <a:xfrm>
            <a:off x="4933355" y="5471279"/>
            <a:ext cx="137874" cy="365760"/>
          </a:xfrm>
          <a:prstGeom prst="rect">
            <a:avLst/>
          </a:prstGeom>
          <a:noFill/>
          <a:ln/>
        </p:spPr>
        <p:txBody>
          <a:bodyPr wrap="none" rtlCol="0" anchor="t"/>
          <a:lstStyle/>
          <a:p>
            <a:pPr marL="0" indent="0" algn="ctr">
              <a:lnSpc>
                <a:spcPts val="2880"/>
              </a:lnSpc>
              <a:buNone/>
            </a:pPr>
            <a:r>
              <a:rPr lang="en-US" sz="2304" dirty="0">
                <a:solidFill>
                  <a:srgbClr val="FFFFFF"/>
                </a:solidFill>
                <a:latin typeface="Unbounded" pitchFamily="34" charset="0"/>
                <a:ea typeface="Unbounded" pitchFamily="34" charset="-122"/>
                <a:cs typeface="Unbounded" pitchFamily="34" charset="-120"/>
              </a:rPr>
              <a:t>1</a:t>
            </a:r>
            <a:endParaRPr lang="en-US" sz="2304" dirty="0"/>
          </a:p>
        </p:txBody>
      </p:sp>
      <p:sp>
        <p:nvSpPr>
          <p:cNvPr id="10" name="Text 6"/>
          <p:cNvSpPr/>
          <p:nvPr/>
        </p:nvSpPr>
        <p:spPr>
          <a:xfrm>
            <a:off x="5416748" y="5501759"/>
            <a:ext cx="2438757" cy="304800"/>
          </a:xfrm>
          <a:prstGeom prst="rect">
            <a:avLst/>
          </a:prstGeom>
          <a:noFill/>
          <a:ln/>
        </p:spPr>
        <p:txBody>
          <a:bodyPr wrap="none" rtlCol="0" anchor="t"/>
          <a:lstStyle/>
          <a:p>
            <a:pPr marL="0" indent="0">
              <a:lnSpc>
                <a:spcPts val="2400"/>
              </a:lnSpc>
              <a:buNone/>
            </a:pPr>
            <a:r>
              <a:rPr lang="en-US" sz="1920" dirty="0">
                <a:solidFill>
                  <a:srgbClr val="FFFFFF"/>
                </a:solidFill>
                <a:latin typeface="Unbounded" pitchFamily="34" charset="0"/>
                <a:ea typeface="Unbounded" pitchFamily="34" charset="-122"/>
                <a:cs typeface="Unbounded" pitchFamily="34" charset="-120"/>
              </a:rPr>
              <a:t>Efficient</a:t>
            </a:r>
            <a:endParaRPr lang="en-US" sz="1920" dirty="0"/>
          </a:p>
        </p:txBody>
      </p:sp>
      <p:sp>
        <p:nvSpPr>
          <p:cNvPr id="11" name="Text 7"/>
          <p:cNvSpPr/>
          <p:nvPr/>
        </p:nvSpPr>
        <p:spPr>
          <a:xfrm>
            <a:off x="5416748" y="5923598"/>
            <a:ext cx="3629739" cy="624364"/>
          </a:xfrm>
          <a:prstGeom prst="rect">
            <a:avLst/>
          </a:prstGeom>
          <a:noFill/>
          <a:ln/>
        </p:spPr>
        <p:txBody>
          <a:bodyPr wrap="square" rtlCol="0" anchor="t"/>
          <a:lstStyle/>
          <a:p>
            <a:pPr marL="0" indent="0">
              <a:lnSpc>
                <a:spcPts val="2458"/>
              </a:lnSpc>
              <a:buNone/>
            </a:pPr>
            <a:r>
              <a:rPr lang="en-US" sz="1536" dirty="0">
                <a:solidFill>
                  <a:srgbClr val="CAD6DE"/>
                </a:solidFill>
                <a:latin typeface="Cabin" pitchFamily="34" charset="0"/>
                <a:ea typeface="Cabin" pitchFamily="34" charset="-122"/>
                <a:cs typeface="Cabin" pitchFamily="34" charset="-120"/>
              </a:rPr>
              <a:t>Reduces time and effort in species classification.</a:t>
            </a:r>
            <a:endParaRPr lang="en-US" sz="1536" dirty="0"/>
          </a:p>
        </p:txBody>
      </p:sp>
      <p:sp>
        <p:nvSpPr>
          <p:cNvPr id="12" name="Shape 8"/>
          <p:cNvSpPr/>
          <p:nvPr/>
        </p:nvSpPr>
        <p:spPr>
          <a:xfrm>
            <a:off x="9241512" y="5434727"/>
            <a:ext cx="438864" cy="438864"/>
          </a:xfrm>
          <a:prstGeom prst="roundRect">
            <a:avLst>
              <a:gd name="adj" fmla="val 13337"/>
            </a:avLst>
          </a:prstGeom>
          <a:solidFill>
            <a:srgbClr val="223D4D"/>
          </a:solidFill>
          <a:ln/>
        </p:spPr>
      </p:sp>
      <p:sp>
        <p:nvSpPr>
          <p:cNvPr id="13" name="Text 9"/>
          <p:cNvSpPr/>
          <p:nvPr/>
        </p:nvSpPr>
        <p:spPr>
          <a:xfrm>
            <a:off x="9345454" y="5471279"/>
            <a:ext cx="230862" cy="365760"/>
          </a:xfrm>
          <a:prstGeom prst="rect">
            <a:avLst/>
          </a:prstGeom>
          <a:noFill/>
          <a:ln/>
        </p:spPr>
        <p:txBody>
          <a:bodyPr wrap="none" rtlCol="0" anchor="t"/>
          <a:lstStyle/>
          <a:p>
            <a:pPr marL="0" indent="0" algn="ctr">
              <a:lnSpc>
                <a:spcPts val="2880"/>
              </a:lnSpc>
              <a:buNone/>
            </a:pPr>
            <a:r>
              <a:rPr lang="en-US" sz="2304" dirty="0">
                <a:solidFill>
                  <a:srgbClr val="FFFFFF"/>
                </a:solidFill>
                <a:latin typeface="Unbounded" pitchFamily="34" charset="0"/>
                <a:ea typeface="Unbounded" pitchFamily="34" charset="-122"/>
                <a:cs typeface="Unbounded" pitchFamily="34" charset="-120"/>
              </a:rPr>
              <a:t>2</a:t>
            </a:r>
            <a:endParaRPr lang="en-US" sz="2304" dirty="0"/>
          </a:p>
        </p:txBody>
      </p:sp>
      <p:sp>
        <p:nvSpPr>
          <p:cNvPr id="14" name="Text 10"/>
          <p:cNvSpPr/>
          <p:nvPr/>
        </p:nvSpPr>
        <p:spPr>
          <a:xfrm>
            <a:off x="9875401" y="5501759"/>
            <a:ext cx="2438757" cy="304800"/>
          </a:xfrm>
          <a:prstGeom prst="rect">
            <a:avLst/>
          </a:prstGeom>
          <a:noFill/>
          <a:ln/>
        </p:spPr>
        <p:txBody>
          <a:bodyPr wrap="none" rtlCol="0" anchor="t"/>
          <a:lstStyle/>
          <a:p>
            <a:pPr marL="0" indent="0">
              <a:lnSpc>
                <a:spcPts val="2400"/>
              </a:lnSpc>
              <a:buNone/>
            </a:pPr>
            <a:r>
              <a:rPr lang="en-US" sz="1920" dirty="0">
                <a:solidFill>
                  <a:srgbClr val="FFFFFF"/>
                </a:solidFill>
                <a:latin typeface="Unbounded" pitchFamily="34" charset="0"/>
                <a:ea typeface="Unbounded" pitchFamily="34" charset="-122"/>
                <a:cs typeface="Unbounded" pitchFamily="34" charset="-120"/>
              </a:rPr>
              <a:t>Accurate</a:t>
            </a:r>
            <a:endParaRPr lang="en-US" sz="1920" dirty="0"/>
          </a:p>
        </p:txBody>
      </p:sp>
      <p:sp>
        <p:nvSpPr>
          <p:cNvPr id="15" name="Text 11"/>
          <p:cNvSpPr/>
          <p:nvPr/>
        </p:nvSpPr>
        <p:spPr>
          <a:xfrm>
            <a:off x="9875401" y="5923598"/>
            <a:ext cx="3629739" cy="624364"/>
          </a:xfrm>
          <a:prstGeom prst="rect">
            <a:avLst/>
          </a:prstGeom>
          <a:noFill/>
          <a:ln/>
        </p:spPr>
        <p:txBody>
          <a:bodyPr wrap="square" rtlCol="0" anchor="t"/>
          <a:lstStyle/>
          <a:p>
            <a:pPr marL="0" indent="0">
              <a:lnSpc>
                <a:spcPts val="2458"/>
              </a:lnSpc>
              <a:buNone/>
            </a:pPr>
            <a:r>
              <a:rPr lang="en-US" sz="1536" dirty="0">
                <a:solidFill>
                  <a:srgbClr val="CAD6DE"/>
                </a:solidFill>
                <a:latin typeface="Cabin" pitchFamily="34" charset="0"/>
                <a:ea typeface="Cabin" pitchFamily="34" charset="-122"/>
                <a:cs typeface="Cabin" pitchFamily="34" charset="-120"/>
              </a:rPr>
              <a:t>Minimizes human error with AI-driven identification.</a:t>
            </a:r>
            <a:endParaRPr lang="en-US" sz="1536" dirty="0"/>
          </a:p>
        </p:txBody>
      </p:sp>
      <p:sp>
        <p:nvSpPr>
          <p:cNvPr id="16" name="Shape 12"/>
          <p:cNvSpPr/>
          <p:nvPr/>
        </p:nvSpPr>
        <p:spPr>
          <a:xfrm>
            <a:off x="4782860" y="6895386"/>
            <a:ext cx="438864" cy="438864"/>
          </a:xfrm>
          <a:prstGeom prst="roundRect">
            <a:avLst>
              <a:gd name="adj" fmla="val 13337"/>
            </a:avLst>
          </a:prstGeom>
          <a:solidFill>
            <a:srgbClr val="223D4D"/>
          </a:solidFill>
          <a:ln/>
        </p:spPr>
      </p:sp>
      <p:sp>
        <p:nvSpPr>
          <p:cNvPr id="17" name="Text 13"/>
          <p:cNvSpPr/>
          <p:nvPr/>
        </p:nvSpPr>
        <p:spPr>
          <a:xfrm>
            <a:off x="4884658" y="6931938"/>
            <a:ext cx="235268" cy="365760"/>
          </a:xfrm>
          <a:prstGeom prst="rect">
            <a:avLst/>
          </a:prstGeom>
          <a:noFill/>
          <a:ln/>
        </p:spPr>
        <p:txBody>
          <a:bodyPr wrap="none" rtlCol="0" anchor="t"/>
          <a:lstStyle/>
          <a:p>
            <a:pPr marL="0" indent="0" algn="ctr">
              <a:lnSpc>
                <a:spcPts val="2880"/>
              </a:lnSpc>
              <a:buNone/>
            </a:pPr>
            <a:r>
              <a:rPr lang="en-US" sz="2304" dirty="0">
                <a:solidFill>
                  <a:srgbClr val="FFFFFF"/>
                </a:solidFill>
                <a:latin typeface="Unbounded" pitchFamily="34" charset="0"/>
                <a:ea typeface="Unbounded" pitchFamily="34" charset="-122"/>
                <a:cs typeface="Unbounded" pitchFamily="34" charset="-120"/>
              </a:rPr>
              <a:t>3</a:t>
            </a:r>
            <a:endParaRPr lang="en-US" sz="2304" dirty="0"/>
          </a:p>
        </p:txBody>
      </p:sp>
      <p:sp>
        <p:nvSpPr>
          <p:cNvPr id="18" name="Text 14"/>
          <p:cNvSpPr/>
          <p:nvPr/>
        </p:nvSpPr>
        <p:spPr>
          <a:xfrm>
            <a:off x="5416748" y="6962418"/>
            <a:ext cx="2514005" cy="304800"/>
          </a:xfrm>
          <a:prstGeom prst="rect">
            <a:avLst/>
          </a:prstGeom>
          <a:noFill/>
          <a:ln/>
        </p:spPr>
        <p:txBody>
          <a:bodyPr wrap="none" rtlCol="0" anchor="t"/>
          <a:lstStyle/>
          <a:p>
            <a:pPr marL="0" indent="0">
              <a:lnSpc>
                <a:spcPts val="2400"/>
              </a:lnSpc>
              <a:buNone/>
            </a:pPr>
            <a:r>
              <a:rPr lang="en-US" sz="1920" dirty="0">
                <a:solidFill>
                  <a:srgbClr val="FFFFFF"/>
                </a:solidFill>
                <a:latin typeface="Unbounded" pitchFamily="34" charset="0"/>
                <a:ea typeface="Unbounded" pitchFamily="34" charset="-122"/>
                <a:cs typeface="Unbounded" pitchFamily="34" charset="-120"/>
              </a:rPr>
              <a:t>Conservation Aid</a:t>
            </a:r>
            <a:endParaRPr lang="en-US" sz="1920" dirty="0"/>
          </a:p>
        </p:txBody>
      </p:sp>
      <p:sp>
        <p:nvSpPr>
          <p:cNvPr id="19" name="Text 15"/>
          <p:cNvSpPr/>
          <p:nvPr/>
        </p:nvSpPr>
        <p:spPr>
          <a:xfrm>
            <a:off x="5416748" y="7384256"/>
            <a:ext cx="8088273" cy="312182"/>
          </a:xfrm>
          <a:prstGeom prst="rect">
            <a:avLst/>
          </a:prstGeom>
          <a:noFill/>
          <a:ln/>
        </p:spPr>
        <p:txBody>
          <a:bodyPr wrap="none" rtlCol="0" anchor="t"/>
          <a:lstStyle/>
          <a:p>
            <a:pPr marL="0" indent="0">
              <a:lnSpc>
                <a:spcPts val="2458"/>
              </a:lnSpc>
              <a:buNone/>
            </a:pPr>
            <a:r>
              <a:rPr lang="en-US" sz="1536" dirty="0">
                <a:solidFill>
                  <a:srgbClr val="CAD6DE"/>
                </a:solidFill>
                <a:latin typeface="Cabin" pitchFamily="34" charset="0"/>
                <a:ea typeface="Cabin" pitchFamily="34" charset="-122"/>
                <a:cs typeface="Cabin" pitchFamily="34" charset="-120"/>
              </a:rPr>
              <a:t>Facilitates quick biodiversity health assessments.</a:t>
            </a:r>
            <a:endParaRPr lang="en-US" sz="1536"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5143857" y="492919"/>
            <a:ext cx="8000167" cy="1118473"/>
          </a:xfrm>
          <a:prstGeom prst="rect">
            <a:avLst/>
          </a:prstGeom>
          <a:noFill/>
          <a:ln/>
        </p:spPr>
        <p:txBody>
          <a:bodyPr wrap="square" rtlCol="0" anchor="t"/>
          <a:lstStyle/>
          <a:p>
            <a:pPr marL="0" indent="0">
              <a:lnSpc>
                <a:spcPts val="4403"/>
              </a:lnSpc>
              <a:buNone/>
            </a:pPr>
            <a:r>
              <a:rPr lang="en-US" sz="3523" dirty="0">
                <a:solidFill>
                  <a:srgbClr val="FFFFFF"/>
                </a:solidFill>
                <a:latin typeface="Unbounded" pitchFamily="34" charset="0"/>
                <a:ea typeface="Unbounded" pitchFamily="34" charset="-122"/>
                <a:cs typeface="Unbounded" pitchFamily="34" charset="-120"/>
              </a:rPr>
              <a:t>Case Study and an research opportunity</a:t>
            </a:r>
            <a:endParaRPr lang="en-US" sz="3523" dirty="0"/>
          </a:p>
        </p:txBody>
      </p:sp>
      <p:sp>
        <p:nvSpPr>
          <p:cNvPr id="6" name="Text 2"/>
          <p:cNvSpPr/>
          <p:nvPr/>
        </p:nvSpPr>
        <p:spPr>
          <a:xfrm>
            <a:off x="5143857" y="1879759"/>
            <a:ext cx="8000167" cy="1144905"/>
          </a:xfrm>
          <a:prstGeom prst="rect">
            <a:avLst/>
          </a:prstGeom>
          <a:noFill/>
          <a:ln/>
        </p:spPr>
        <p:txBody>
          <a:bodyPr wrap="square" rtlCol="0" anchor="t"/>
          <a:lstStyle/>
          <a:p>
            <a:pPr marL="0" indent="0">
              <a:lnSpc>
                <a:spcPts val="2255"/>
              </a:lnSpc>
              <a:buNone/>
            </a:pPr>
            <a:r>
              <a:rPr lang="en-US" sz="1409" dirty="0">
                <a:solidFill>
                  <a:srgbClr val="CAD6DE"/>
                </a:solidFill>
                <a:latin typeface="Cabin" pitchFamily="34" charset="0"/>
                <a:ea typeface="Cabin" pitchFamily="34" charset="-122"/>
                <a:cs typeface="Cabin" pitchFamily="34" charset="-120"/>
              </a:rPr>
              <a:t>Multiple research initiatives and conservation projects have evidenced the profound impact of the underwater species identification device. In coral reef monitoring programs, the device has been instrumental in contributing to the mapping of coral species and their health status across vast areas, furnishing crucial data for reef restoration efforts.</a:t>
            </a:r>
            <a:endParaRPr lang="en-US" sz="1409" dirty="0"/>
          </a:p>
        </p:txBody>
      </p:sp>
      <p:sp>
        <p:nvSpPr>
          <p:cNvPr id="7" name="Text 3"/>
          <p:cNvSpPr/>
          <p:nvPr/>
        </p:nvSpPr>
        <p:spPr>
          <a:xfrm>
            <a:off x="5143857" y="3225879"/>
            <a:ext cx="8000167" cy="858679"/>
          </a:xfrm>
          <a:prstGeom prst="rect">
            <a:avLst/>
          </a:prstGeom>
          <a:noFill/>
          <a:ln/>
        </p:spPr>
        <p:txBody>
          <a:bodyPr wrap="square" rtlCol="0" anchor="t"/>
          <a:lstStyle/>
          <a:p>
            <a:pPr marL="0" indent="0">
              <a:lnSpc>
                <a:spcPts val="2255"/>
              </a:lnSpc>
              <a:buNone/>
            </a:pPr>
            <a:r>
              <a:rPr lang="en-US" sz="1409" dirty="0">
                <a:solidFill>
                  <a:srgbClr val="CAD6DE"/>
                </a:solidFill>
                <a:latin typeface="Cabin" pitchFamily="34" charset="0"/>
                <a:ea typeface="Cabin" pitchFamily="34" charset="-122"/>
                <a:cs typeface="Cabin" pitchFamily="34" charset="-120"/>
              </a:rPr>
              <a:t>Another success story is the monitoring of elusive deep-sea creatures, where the device's pinpoint identification capabilities have led to the discovery of species previously unknown to science. These case studies exemplify the device's role in enriching our understanding of the underwater world.</a:t>
            </a:r>
            <a:endParaRPr lang="en-US" sz="1409" dirty="0"/>
          </a:p>
        </p:txBody>
      </p:sp>
      <p:sp>
        <p:nvSpPr>
          <p:cNvPr id="8" name="Shape 4"/>
          <p:cNvSpPr/>
          <p:nvPr/>
        </p:nvSpPr>
        <p:spPr>
          <a:xfrm>
            <a:off x="5401151" y="4285774"/>
            <a:ext cx="22265" cy="3450788"/>
          </a:xfrm>
          <a:prstGeom prst="rect">
            <a:avLst/>
          </a:prstGeom>
          <a:solidFill>
            <a:srgbClr val="0A988B"/>
          </a:solidFill>
          <a:ln/>
        </p:spPr>
      </p:sp>
      <p:sp>
        <p:nvSpPr>
          <p:cNvPr id="9" name="Shape 5"/>
          <p:cNvSpPr/>
          <p:nvPr/>
        </p:nvSpPr>
        <p:spPr>
          <a:xfrm>
            <a:off x="5613499" y="4615636"/>
            <a:ext cx="626269" cy="22265"/>
          </a:xfrm>
          <a:prstGeom prst="rect">
            <a:avLst/>
          </a:prstGeom>
          <a:solidFill>
            <a:srgbClr val="0A988B"/>
          </a:solidFill>
          <a:ln/>
        </p:spPr>
      </p:sp>
      <p:sp>
        <p:nvSpPr>
          <p:cNvPr id="10" name="Shape 6"/>
          <p:cNvSpPr/>
          <p:nvPr/>
        </p:nvSpPr>
        <p:spPr>
          <a:xfrm>
            <a:off x="5210949" y="4425553"/>
            <a:ext cx="402550" cy="402550"/>
          </a:xfrm>
          <a:prstGeom prst="roundRect">
            <a:avLst>
              <a:gd name="adj" fmla="val 13336"/>
            </a:avLst>
          </a:prstGeom>
          <a:solidFill>
            <a:srgbClr val="223D4D"/>
          </a:solidFill>
          <a:ln/>
        </p:spPr>
      </p:sp>
      <p:sp>
        <p:nvSpPr>
          <p:cNvPr id="11" name="Text 7"/>
          <p:cNvSpPr/>
          <p:nvPr/>
        </p:nvSpPr>
        <p:spPr>
          <a:xfrm>
            <a:off x="5348942" y="4459010"/>
            <a:ext cx="126444" cy="335518"/>
          </a:xfrm>
          <a:prstGeom prst="rect">
            <a:avLst/>
          </a:prstGeom>
          <a:noFill/>
          <a:ln/>
        </p:spPr>
        <p:txBody>
          <a:bodyPr wrap="none" rtlCol="0" anchor="t"/>
          <a:lstStyle/>
          <a:p>
            <a:pPr marL="0" indent="0" algn="ctr">
              <a:lnSpc>
                <a:spcPts val="2642"/>
              </a:lnSpc>
              <a:buNone/>
            </a:pPr>
            <a:r>
              <a:rPr lang="en-US" sz="2114" dirty="0">
                <a:solidFill>
                  <a:srgbClr val="FFFFFF"/>
                </a:solidFill>
                <a:latin typeface="Unbounded" pitchFamily="34" charset="0"/>
                <a:ea typeface="Unbounded" pitchFamily="34" charset="-122"/>
                <a:cs typeface="Unbounded" pitchFamily="34" charset="-120"/>
              </a:rPr>
              <a:t>1</a:t>
            </a:r>
            <a:endParaRPr lang="en-US" sz="2114" dirty="0"/>
          </a:p>
        </p:txBody>
      </p:sp>
      <p:sp>
        <p:nvSpPr>
          <p:cNvPr id="12" name="Text 8"/>
          <p:cNvSpPr/>
          <p:nvPr/>
        </p:nvSpPr>
        <p:spPr>
          <a:xfrm>
            <a:off x="6396395" y="4464725"/>
            <a:ext cx="2904173" cy="279559"/>
          </a:xfrm>
          <a:prstGeom prst="rect">
            <a:avLst/>
          </a:prstGeom>
          <a:noFill/>
          <a:ln/>
        </p:spPr>
        <p:txBody>
          <a:bodyPr wrap="none" rtlCol="0" anchor="t"/>
          <a:lstStyle/>
          <a:p>
            <a:pPr marL="0" indent="0" algn="l">
              <a:lnSpc>
                <a:spcPts val="2202"/>
              </a:lnSpc>
              <a:buNone/>
            </a:pPr>
            <a:r>
              <a:rPr lang="en-US" sz="1761" dirty="0">
                <a:solidFill>
                  <a:srgbClr val="FFFFFF"/>
                </a:solidFill>
                <a:latin typeface="Unbounded" pitchFamily="34" charset="0"/>
                <a:ea typeface="Unbounded" pitchFamily="34" charset="-122"/>
                <a:cs typeface="Unbounded" pitchFamily="34" charset="-120"/>
              </a:rPr>
              <a:t>Coral Reef Monitoring</a:t>
            </a:r>
            <a:endParaRPr lang="en-US" sz="1761" dirty="0"/>
          </a:p>
        </p:txBody>
      </p:sp>
      <p:sp>
        <p:nvSpPr>
          <p:cNvPr id="13" name="Text 9"/>
          <p:cNvSpPr/>
          <p:nvPr/>
        </p:nvSpPr>
        <p:spPr>
          <a:xfrm>
            <a:off x="6396395" y="4851559"/>
            <a:ext cx="6747629" cy="286226"/>
          </a:xfrm>
          <a:prstGeom prst="rect">
            <a:avLst/>
          </a:prstGeom>
          <a:noFill/>
          <a:ln/>
        </p:spPr>
        <p:txBody>
          <a:bodyPr wrap="none" rtlCol="0" anchor="t"/>
          <a:lstStyle/>
          <a:p>
            <a:pPr marL="0" indent="0" algn="l">
              <a:lnSpc>
                <a:spcPts val="2255"/>
              </a:lnSpc>
              <a:buNone/>
            </a:pPr>
            <a:r>
              <a:rPr lang="en-US" sz="1409" dirty="0">
                <a:solidFill>
                  <a:srgbClr val="CAD6DE"/>
                </a:solidFill>
                <a:latin typeface="Cabin" pitchFamily="34" charset="0"/>
                <a:ea typeface="Cabin" pitchFamily="34" charset="-122"/>
                <a:cs typeface="Cabin" pitchFamily="34" charset="-120"/>
              </a:rPr>
              <a:t>The device improved data accuracy in coral health assessments.</a:t>
            </a:r>
            <a:endParaRPr lang="en-US" sz="1409" dirty="0"/>
          </a:p>
        </p:txBody>
      </p:sp>
      <p:sp>
        <p:nvSpPr>
          <p:cNvPr id="14" name="Shape 10"/>
          <p:cNvSpPr/>
          <p:nvPr/>
        </p:nvSpPr>
        <p:spPr>
          <a:xfrm>
            <a:off x="5613499" y="5825550"/>
            <a:ext cx="626269" cy="22265"/>
          </a:xfrm>
          <a:prstGeom prst="rect">
            <a:avLst/>
          </a:prstGeom>
          <a:solidFill>
            <a:srgbClr val="0A988B"/>
          </a:solidFill>
          <a:ln/>
        </p:spPr>
      </p:sp>
      <p:sp>
        <p:nvSpPr>
          <p:cNvPr id="15" name="Shape 11"/>
          <p:cNvSpPr/>
          <p:nvPr/>
        </p:nvSpPr>
        <p:spPr>
          <a:xfrm>
            <a:off x="5210949" y="5635466"/>
            <a:ext cx="402550" cy="402550"/>
          </a:xfrm>
          <a:prstGeom prst="roundRect">
            <a:avLst>
              <a:gd name="adj" fmla="val 13336"/>
            </a:avLst>
          </a:prstGeom>
          <a:solidFill>
            <a:srgbClr val="223D4D"/>
          </a:solidFill>
          <a:ln/>
        </p:spPr>
      </p:sp>
      <p:sp>
        <p:nvSpPr>
          <p:cNvPr id="16" name="Text 12"/>
          <p:cNvSpPr/>
          <p:nvPr/>
        </p:nvSpPr>
        <p:spPr>
          <a:xfrm>
            <a:off x="5306318" y="5668923"/>
            <a:ext cx="211812" cy="335518"/>
          </a:xfrm>
          <a:prstGeom prst="rect">
            <a:avLst/>
          </a:prstGeom>
          <a:noFill/>
          <a:ln/>
        </p:spPr>
        <p:txBody>
          <a:bodyPr wrap="none" rtlCol="0" anchor="t"/>
          <a:lstStyle/>
          <a:p>
            <a:pPr marL="0" indent="0" algn="ctr">
              <a:lnSpc>
                <a:spcPts val="2642"/>
              </a:lnSpc>
              <a:buNone/>
            </a:pPr>
            <a:r>
              <a:rPr lang="en-US" sz="2114" dirty="0">
                <a:solidFill>
                  <a:srgbClr val="FFFFFF"/>
                </a:solidFill>
                <a:latin typeface="Unbounded" pitchFamily="34" charset="0"/>
                <a:ea typeface="Unbounded" pitchFamily="34" charset="-122"/>
                <a:cs typeface="Unbounded" pitchFamily="34" charset="-120"/>
              </a:rPr>
              <a:t>2</a:t>
            </a:r>
            <a:endParaRPr lang="en-US" sz="2114" dirty="0"/>
          </a:p>
        </p:txBody>
      </p:sp>
      <p:sp>
        <p:nvSpPr>
          <p:cNvPr id="17" name="Text 13"/>
          <p:cNvSpPr/>
          <p:nvPr/>
        </p:nvSpPr>
        <p:spPr>
          <a:xfrm>
            <a:off x="6396395" y="5674638"/>
            <a:ext cx="3414236" cy="279559"/>
          </a:xfrm>
          <a:prstGeom prst="rect">
            <a:avLst/>
          </a:prstGeom>
          <a:noFill/>
          <a:ln/>
        </p:spPr>
        <p:txBody>
          <a:bodyPr wrap="none" rtlCol="0" anchor="t"/>
          <a:lstStyle/>
          <a:p>
            <a:pPr marL="0" indent="0" algn="l">
              <a:lnSpc>
                <a:spcPts val="2202"/>
              </a:lnSpc>
              <a:buNone/>
            </a:pPr>
            <a:r>
              <a:rPr lang="en-US" sz="1761" dirty="0">
                <a:solidFill>
                  <a:srgbClr val="FFFFFF"/>
                </a:solidFill>
                <a:latin typeface="Unbounded" pitchFamily="34" charset="0"/>
                <a:ea typeface="Unbounded" pitchFamily="34" charset="-122"/>
                <a:cs typeface="Unbounded" pitchFamily="34" charset="-120"/>
              </a:rPr>
              <a:t>Elusive Species Discovery</a:t>
            </a:r>
            <a:endParaRPr lang="en-US" sz="1761" dirty="0"/>
          </a:p>
        </p:txBody>
      </p:sp>
      <p:sp>
        <p:nvSpPr>
          <p:cNvPr id="18" name="Text 14"/>
          <p:cNvSpPr/>
          <p:nvPr/>
        </p:nvSpPr>
        <p:spPr>
          <a:xfrm>
            <a:off x="6396395" y="6061472"/>
            <a:ext cx="6747629" cy="286226"/>
          </a:xfrm>
          <a:prstGeom prst="rect">
            <a:avLst/>
          </a:prstGeom>
          <a:noFill/>
          <a:ln/>
        </p:spPr>
        <p:txBody>
          <a:bodyPr wrap="none" rtlCol="0" anchor="t"/>
          <a:lstStyle/>
          <a:p>
            <a:pPr marL="0" indent="0" algn="l">
              <a:lnSpc>
                <a:spcPts val="2255"/>
              </a:lnSpc>
              <a:buNone/>
            </a:pPr>
            <a:r>
              <a:rPr lang="en-US" sz="1409" dirty="0">
                <a:solidFill>
                  <a:srgbClr val="CAD6DE"/>
                </a:solidFill>
                <a:latin typeface="Cabin" pitchFamily="34" charset="0"/>
                <a:ea typeface="Cabin" pitchFamily="34" charset="-122"/>
                <a:cs typeface="Cabin" pitchFamily="34" charset="-120"/>
              </a:rPr>
              <a:t>Facilitated the discovery of new species in deep-sea explorations.</a:t>
            </a:r>
            <a:endParaRPr lang="en-US" sz="1409" dirty="0"/>
          </a:p>
        </p:txBody>
      </p:sp>
      <p:sp>
        <p:nvSpPr>
          <p:cNvPr id="19" name="Shape 15"/>
          <p:cNvSpPr/>
          <p:nvPr/>
        </p:nvSpPr>
        <p:spPr>
          <a:xfrm>
            <a:off x="5613499" y="7035463"/>
            <a:ext cx="626269" cy="22265"/>
          </a:xfrm>
          <a:prstGeom prst="rect">
            <a:avLst/>
          </a:prstGeom>
          <a:solidFill>
            <a:srgbClr val="0A988B"/>
          </a:solidFill>
          <a:ln/>
        </p:spPr>
      </p:sp>
      <p:sp>
        <p:nvSpPr>
          <p:cNvPr id="20" name="Shape 16"/>
          <p:cNvSpPr/>
          <p:nvPr/>
        </p:nvSpPr>
        <p:spPr>
          <a:xfrm>
            <a:off x="5210949" y="6845379"/>
            <a:ext cx="402550" cy="402550"/>
          </a:xfrm>
          <a:prstGeom prst="roundRect">
            <a:avLst>
              <a:gd name="adj" fmla="val 13336"/>
            </a:avLst>
          </a:prstGeom>
          <a:solidFill>
            <a:srgbClr val="223D4D"/>
          </a:solidFill>
          <a:ln/>
        </p:spPr>
      </p:sp>
      <p:sp>
        <p:nvSpPr>
          <p:cNvPr id="21" name="Text 17"/>
          <p:cNvSpPr/>
          <p:nvPr/>
        </p:nvSpPr>
        <p:spPr>
          <a:xfrm>
            <a:off x="5304294" y="6878836"/>
            <a:ext cx="215860" cy="335518"/>
          </a:xfrm>
          <a:prstGeom prst="rect">
            <a:avLst/>
          </a:prstGeom>
          <a:noFill/>
          <a:ln/>
        </p:spPr>
        <p:txBody>
          <a:bodyPr wrap="none" rtlCol="0" anchor="t"/>
          <a:lstStyle/>
          <a:p>
            <a:pPr marL="0" indent="0" algn="ctr">
              <a:lnSpc>
                <a:spcPts val="2642"/>
              </a:lnSpc>
              <a:buNone/>
            </a:pPr>
            <a:r>
              <a:rPr lang="en-US" sz="2114" dirty="0">
                <a:solidFill>
                  <a:srgbClr val="FFFFFF"/>
                </a:solidFill>
                <a:latin typeface="Unbounded" pitchFamily="34" charset="0"/>
                <a:ea typeface="Unbounded" pitchFamily="34" charset="-122"/>
                <a:cs typeface="Unbounded" pitchFamily="34" charset="-120"/>
              </a:rPr>
              <a:t>3</a:t>
            </a:r>
            <a:endParaRPr lang="en-US" sz="2114" dirty="0"/>
          </a:p>
        </p:txBody>
      </p:sp>
      <p:sp>
        <p:nvSpPr>
          <p:cNvPr id="22" name="Text 18"/>
          <p:cNvSpPr/>
          <p:nvPr/>
        </p:nvSpPr>
        <p:spPr>
          <a:xfrm>
            <a:off x="6396395" y="6884551"/>
            <a:ext cx="2632948" cy="279559"/>
          </a:xfrm>
          <a:prstGeom prst="rect">
            <a:avLst/>
          </a:prstGeom>
          <a:noFill/>
          <a:ln/>
        </p:spPr>
        <p:txBody>
          <a:bodyPr wrap="none" rtlCol="0" anchor="t"/>
          <a:lstStyle/>
          <a:p>
            <a:pPr marL="0" indent="0" algn="l">
              <a:lnSpc>
                <a:spcPts val="2202"/>
              </a:lnSpc>
              <a:buNone/>
            </a:pPr>
            <a:r>
              <a:rPr lang="en-US" sz="1761" dirty="0">
                <a:solidFill>
                  <a:srgbClr val="FFFFFF"/>
                </a:solidFill>
                <a:latin typeface="Unbounded" pitchFamily="34" charset="0"/>
                <a:ea typeface="Unbounded" pitchFamily="34" charset="-122"/>
                <a:cs typeface="Unbounded" pitchFamily="34" charset="-120"/>
              </a:rPr>
              <a:t>Data Sharing Boost</a:t>
            </a:r>
            <a:endParaRPr lang="en-US" sz="1761" dirty="0"/>
          </a:p>
        </p:txBody>
      </p:sp>
      <p:sp>
        <p:nvSpPr>
          <p:cNvPr id="23" name="Text 19"/>
          <p:cNvSpPr/>
          <p:nvPr/>
        </p:nvSpPr>
        <p:spPr>
          <a:xfrm>
            <a:off x="6396395" y="7271385"/>
            <a:ext cx="6747629" cy="286226"/>
          </a:xfrm>
          <a:prstGeom prst="rect">
            <a:avLst/>
          </a:prstGeom>
          <a:noFill/>
          <a:ln/>
        </p:spPr>
        <p:txBody>
          <a:bodyPr wrap="none" rtlCol="0" anchor="t"/>
          <a:lstStyle/>
          <a:p>
            <a:pPr marL="0" indent="0" algn="l">
              <a:lnSpc>
                <a:spcPts val="2255"/>
              </a:lnSpc>
              <a:buNone/>
            </a:pPr>
            <a:r>
              <a:rPr lang="en-US" sz="1409" dirty="0">
                <a:solidFill>
                  <a:srgbClr val="CAD6DE"/>
                </a:solidFill>
                <a:latin typeface="Cabin" pitchFamily="34" charset="0"/>
                <a:ea typeface="Cabin" pitchFamily="34" charset="-122"/>
                <a:cs typeface="Cabin" pitchFamily="34" charset="-120"/>
              </a:rPr>
              <a:t>Enabled efficient data sharing among marine scientists worldwide.</a:t>
            </a:r>
            <a:endParaRPr lang="en-US" sz="1409" dirty="0"/>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1059180" y="1179671"/>
            <a:ext cx="6309003" cy="491133"/>
          </a:xfrm>
          <a:prstGeom prst="rect">
            <a:avLst/>
          </a:prstGeom>
          <a:noFill/>
          <a:ln/>
        </p:spPr>
        <p:txBody>
          <a:bodyPr wrap="none" rtlCol="0" anchor="t"/>
          <a:lstStyle/>
          <a:p>
            <a:pPr marL="0" indent="0">
              <a:lnSpc>
                <a:spcPts val="3867"/>
              </a:lnSpc>
              <a:buNone/>
            </a:pPr>
            <a:r>
              <a:rPr lang="en-US" sz="3094" dirty="0">
                <a:solidFill>
                  <a:srgbClr val="FFFFFF"/>
                </a:solidFill>
                <a:latin typeface="Unbounded" pitchFamily="34" charset="0"/>
                <a:ea typeface="Unbounded" pitchFamily="34" charset="-122"/>
                <a:cs typeface="Unbounded" pitchFamily="34" charset="-120"/>
              </a:rPr>
              <a:t>Conclusion and Next Steps</a:t>
            </a:r>
            <a:endParaRPr lang="en-US" sz="3094" dirty="0"/>
          </a:p>
        </p:txBody>
      </p:sp>
      <p:sp>
        <p:nvSpPr>
          <p:cNvPr id="6" name="Text 2"/>
          <p:cNvSpPr/>
          <p:nvPr/>
        </p:nvSpPr>
        <p:spPr>
          <a:xfrm>
            <a:off x="1059180" y="1906429"/>
            <a:ext cx="7025640" cy="1005840"/>
          </a:xfrm>
          <a:prstGeom prst="rect">
            <a:avLst/>
          </a:prstGeom>
          <a:noFill/>
          <a:ln/>
        </p:spPr>
        <p:txBody>
          <a:bodyPr wrap="square" rtlCol="0" anchor="t"/>
          <a:lstStyle/>
          <a:p>
            <a:pPr marL="0" indent="0">
              <a:lnSpc>
                <a:spcPts val="1980"/>
              </a:lnSpc>
              <a:buNone/>
            </a:pPr>
            <a:r>
              <a:rPr lang="en-US" sz="1237" dirty="0">
                <a:solidFill>
                  <a:srgbClr val="CAD6DE"/>
                </a:solidFill>
                <a:latin typeface="Cabin" pitchFamily="34" charset="0"/>
                <a:ea typeface="Cabin" pitchFamily="34" charset="-122"/>
                <a:cs typeface="Cabin" pitchFamily="34" charset="-120"/>
              </a:rPr>
              <a:t>In conclusion, the underwater species identification device represents a giant leap forward for marine science. Its contributions to species identification, data collection, and conservation are unparalleled, and its potential is just beginning to be tapped. As we look ahead, further advancements and wider adoption of the device can be anticipated, leading to even greater insights into our oceans and the life within them.</a:t>
            </a:r>
            <a:endParaRPr lang="en-US" sz="1237" dirty="0"/>
          </a:p>
        </p:txBody>
      </p:sp>
      <p:sp>
        <p:nvSpPr>
          <p:cNvPr id="7" name="Text 3"/>
          <p:cNvSpPr/>
          <p:nvPr/>
        </p:nvSpPr>
        <p:spPr>
          <a:xfrm>
            <a:off x="1059180" y="3088958"/>
            <a:ext cx="7025640" cy="754380"/>
          </a:xfrm>
          <a:prstGeom prst="rect">
            <a:avLst/>
          </a:prstGeom>
          <a:noFill/>
          <a:ln/>
        </p:spPr>
        <p:txBody>
          <a:bodyPr wrap="square" rtlCol="0" anchor="t"/>
          <a:lstStyle/>
          <a:p>
            <a:pPr marL="0" indent="0">
              <a:lnSpc>
                <a:spcPts val="1980"/>
              </a:lnSpc>
              <a:buNone/>
            </a:pPr>
            <a:r>
              <a:rPr lang="en-US" sz="1237" dirty="0">
                <a:solidFill>
                  <a:srgbClr val="CAD6DE"/>
                </a:solidFill>
                <a:latin typeface="Cabin" pitchFamily="34" charset="0"/>
                <a:ea typeface="Cabin" pitchFamily="34" charset="-122"/>
                <a:cs typeface="Cabin" pitchFamily="34" charset="-120"/>
              </a:rPr>
              <a:t>The next steps involve scaling the technology, refining the identification algorithms, and expanding the database to include even more obscure and lesser-known species. We stand on the brink of a new era of underwater discovery, and with this device, we are well-equipped to venture forth into the depths.</a:t>
            </a:r>
            <a:endParaRPr lang="en-US" sz="1237" dirty="0"/>
          </a:p>
        </p:txBody>
      </p:sp>
      <p:sp>
        <p:nvSpPr>
          <p:cNvPr id="8" name="Shape 4"/>
          <p:cNvSpPr/>
          <p:nvPr/>
        </p:nvSpPr>
        <p:spPr>
          <a:xfrm>
            <a:off x="1051381" y="4174093"/>
            <a:ext cx="7025640" cy="905232"/>
          </a:xfrm>
          <a:prstGeom prst="roundRect">
            <a:avLst>
              <a:gd name="adj" fmla="val 5208"/>
            </a:avLst>
          </a:prstGeom>
          <a:solidFill>
            <a:srgbClr val="223D4D"/>
          </a:solidFill>
          <a:ln/>
        </p:spPr>
        <p:txBody>
          <a:bodyPr/>
          <a:lstStyle/>
          <a:p>
            <a:endParaRPr lang="en-IN" dirty="0"/>
          </a:p>
        </p:txBody>
      </p:sp>
      <p:sp>
        <p:nvSpPr>
          <p:cNvPr id="9" name="Text 5"/>
          <p:cNvSpPr/>
          <p:nvPr/>
        </p:nvSpPr>
        <p:spPr>
          <a:xfrm>
            <a:off x="1216223" y="4177070"/>
            <a:ext cx="1964412" cy="245507"/>
          </a:xfrm>
          <a:prstGeom prst="rect">
            <a:avLst/>
          </a:prstGeom>
          <a:noFill/>
          <a:ln/>
        </p:spPr>
        <p:txBody>
          <a:bodyPr wrap="none" rtlCol="0" anchor="t"/>
          <a:lstStyle/>
          <a:p>
            <a:pPr marL="0" indent="0">
              <a:lnSpc>
                <a:spcPts val="1934"/>
              </a:lnSpc>
              <a:buNone/>
            </a:pPr>
            <a:r>
              <a:rPr lang="en-US" sz="1547" dirty="0">
                <a:solidFill>
                  <a:srgbClr val="FFFFFF"/>
                </a:solidFill>
                <a:latin typeface="Unbounded" pitchFamily="34" charset="0"/>
                <a:ea typeface="Unbounded" pitchFamily="34" charset="-122"/>
                <a:cs typeface="Unbounded" pitchFamily="34" charset="-120"/>
              </a:rPr>
              <a:t>Innovation</a:t>
            </a:r>
            <a:endParaRPr lang="en-US" sz="1547" dirty="0"/>
          </a:p>
        </p:txBody>
      </p:sp>
      <p:sp>
        <p:nvSpPr>
          <p:cNvPr id="10" name="Text 6"/>
          <p:cNvSpPr/>
          <p:nvPr/>
        </p:nvSpPr>
        <p:spPr>
          <a:xfrm>
            <a:off x="1216223" y="4516755"/>
            <a:ext cx="6711553" cy="251460"/>
          </a:xfrm>
          <a:prstGeom prst="rect">
            <a:avLst/>
          </a:prstGeom>
          <a:noFill/>
          <a:ln/>
        </p:spPr>
        <p:txBody>
          <a:bodyPr wrap="none" rtlCol="0" anchor="t"/>
          <a:lstStyle/>
          <a:p>
            <a:pPr marL="0" indent="0">
              <a:lnSpc>
                <a:spcPts val="1980"/>
              </a:lnSpc>
              <a:buNone/>
            </a:pPr>
            <a:r>
              <a:rPr lang="en-US" sz="1237" dirty="0">
                <a:solidFill>
                  <a:srgbClr val="CAD6DE"/>
                </a:solidFill>
                <a:latin typeface="Cabin" pitchFamily="34" charset="0"/>
                <a:ea typeface="Cabin" pitchFamily="34" charset="-122"/>
                <a:cs typeface="Cabin" pitchFamily="34" charset="-120"/>
              </a:rPr>
              <a:t>Continuing to push the boundaries of marine technology.</a:t>
            </a:r>
            <a:endParaRPr lang="en-US" sz="1237" dirty="0"/>
          </a:p>
        </p:txBody>
      </p:sp>
      <p:sp>
        <p:nvSpPr>
          <p:cNvPr id="11" name="Shape 7"/>
          <p:cNvSpPr/>
          <p:nvPr/>
        </p:nvSpPr>
        <p:spPr>
          <a:xfrm>
            <a:off x="1051381" y="5159335"/>
            <a:ext cx="7025640" cy="905232"/>
          </a:xfrm>
          <a:prstGeom prst="roundRect">
            <a:avLst>
              <a:gd name="adj" fmla="val 5208"/>
            </a:avLst>
          </a:prstGeom>
          <a:solidFill>
            <a:srgbClr val="223D4D"/>
          </a:solidFill>
          <a:ln/>
        </p:spPr>
      </p:sp>
      <p:sp>
        <p:nvSpPr>
          <p:cNvPr id="12" name="Text 8"/>
          <p:cNvSpPr/>
          <p:nvPr/>
        </p:nvSpPr>
        <p:spPr>
          <a:xfrm>
            <a:off x="1216223" y="5239345"/>
            <a:ext cx="1964412" cy="245507"/>
          </a:xfrm>
          <a:prstGeom prst="rect">
            <a:avLst/>
          </a:prstGeom>
          <a:noFill/>
          <a:ln/>
        </p:spPr>
        <p:txBody>
          <a:bodyPr wrap="none" rtlCol="0" anchor="t"/>
          <a:lstStyle/>
          <a:p>
            <a:pPr marL="0" indent="0">
              <a:lnSpc>
                <a:spcPts val="1934"/>
              </a:lnSpc>
              <a:buNone/>
            </a:pPr>
            <a:r>
              <a:rPr lang="en-US" sz="1547" dirty="0">
                <a:solidFill>
                  <a:srgbClr val="FFFFFF"/>
                </a:solidFill>
                <a:latin typeface="Unbounded" pitchFamily="34" charset="0"/>
                <a:ea typeface="Unbounded" pitchFamily="34" charset="-122"/>
                <a:cs typeface="Unbounded" pitchFamily="34" charset="-120"/>
              </a:rPr>
              <a:t>Collaboration</a:t>
            </a:r>
            <a:endParaRPr lang="en-US" sz="1547" dirty="0"/>
          </a:p>
        </p:txBody>
      </p:sp>
      <p:sp>
        <p:nvSpPr>
          <p:cNvPr id="13" name="Text 9"/>
          <p:cNvSpPr/>
          <p:nvPr/>
        </p:nvSpPr>
        <p:spPr>
          <a:xfrm>
            <a:off x="1216223" y="5579031"/>
            <a:ext cx="6711553" cy="251460"/>
          </a:xfrm>
          <a:prstGeom prst="rect">
            <a:avLst/>
          </a:prstGeom>
          <a:noFill/>
          <a:ln/>
        </p:spPr>
        <p:txBody>
          <a:bodyPr wrap="none" rtlCol="0" anchor="t"/>
          <a:lstStyle/>
          <a:p>
            <a:pPr marL="0" indent="0">
              <a:lnSpc>
                <a:spcPts val="1980"/>
              </a:lnSpc>
              <a:buNone/>
            </a:pPr>
            <a:r>
              <a:rPr lang="en-US" sz="1237" dirty="0">
                <a:solidFill>
                  <a:srgbClr val="CAD6DE"/>
                </a:solidFill>
                <a:latin typeface="Cabin" pitchFamily="34" charset="0"/>
                <a:ea typeface="Cabin" pitchFamily="34" charset="-122"/>
                <a:cs typeface="Cabin" pitchFamily="34" charset="-120"/>
              </a:rPr>
              <a:t>Building partnerships for wider technology adoption.</a:t>
            </a:r>
            <a:endParaRPr lang="en-US" sz="1237" dirty="0"/>
          </a:p>
        </p:txBody>
      </p:sp>
      <p:sp>
        <p:nvSpPr>
          <p:cNvPr id="14" name="Shape 10"/>
          <p:cNvSpPr/>
          <p:nvPr/>
        </p:nvSpPr>
        <p:spPr>
          <a:xfrm>
            <a:off x="1059180" y="6144578"/>
            <a:ext cx="7025640" cy="905232"/>
          </a:xfrm>
          <a:prstGeom prst="roundRect">
            <a:avLst>
              <a:gd name="adj" fmla="val 5208"/>
            </a:avLst>
          </a:prstGeom>
          <a:solidFill>
            <a:srgbClr val="223D4D"/>
          </a:solidFill>
          <a:ln/>
        </p:spPr>
      </p:sp>
      <p:sp>
        <p:nvSpPr>
          <p:cNvPr id="15" name="Text 11"/>
          <p:cNvSpPr/>
          <p:nvPr/>
        </p:nvSpPr>
        <p:spPr>
          <a:xfrm>
            <a:off x="1216223" y="6301621"/>
            <a:ext cx="2362557" cy="245507"/>
          </a:xfrm>
          <a:prstGeom prst="rect">
            <a:avLst/>
          </a:prstGeom>
          <a:noFill/>
          <a:ln/>
        </p:spPr>
        <p:txBody>
          <a:bodyPr wrap="none" rtlCol="0" anchor="t"/>
          <a:lstStyle/>
          <a:p>
            <a:pPr marL="0" indent="0">
              <a:lnSpc>
                <a:spcPts val="1934"/>
              </a:lnSpc>
              <a:buNone/>
            </a:pPr>
            <a:r>
              <a:rPr lang="en-US" sz="1547" dirty="0">
                <a:solidFill>
                  <a:srgbClr val="FFFFFF"/>
                </a:solidFill>
                <a:latin typeface="Unbounded" pitchFamily="34" charset="0"/>
                <a:ea typeface="Unbounded" pitchFamily="34" charset="-122"/>
                <a:cs typeface="Unbounded" pitchFamily="34" charset="-120"/>
              </a:rPr>
              <a:t>Conservation Focus</a:t>
            </a:r>
            <a:endParaRPr lang="en-US" sz="1547" dirty="0"/>
          </a:p>
        </p:txBody>
      </p:sp>
      <p:sp>
        <p:nvSpPr>
          <p:cNvPr id="16" name="Text 12"/>
          <p:cNvSpPr/>
          <p:nvPr/>
        </p:nvSpPr>
        <p:spPr>
          <a:xfrm>
            <a:off x="1216223" y="6641306"/>
            <a:ext cx="6711553" cy="251460"/>
          </a:xfrm>
          <a:prstGeom prst="rect">
            <a:avLst/>
          </a:prstGeom>
          <a:noFill/>
          <a:ln/>
        </p:spPr>
        <p:txBody>
          <a:bodyPr wrap="none" rtlCol="0" anchor="t"/>
          <a:lstStyle/>
          <a:p>
            <a:pPr marL="0" indent="0">
              <a:lnSpc>
                <a:spcPts val="1980"/>
              </a:lnSpc>
              <a:buNone/>
            </a:pPr>
            <a:r>
              <a:rPr lang="en-US" sz="1237" dirty="0">
                <a:solidFill>
                  <a:srgbClr val="CAD6DE"/>
                </a:solidFill>
                <a:latin typeface="Cabin" pitchFamily="34" charset="0"/>
                <a:ea typeface="Cabin" pitchFamily="34" charset="-122"/>
                <a:cs typeface="Cabin" pitchFamily="34" charset="-120"/>
              </a:rPr>
              <a:t>Utilizing the device to support global conservation initiatives.</a:t>
            </a:r>
            <a:endParaRPr lang="en-US" sz="1237"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916</Words>
  <Application>Microsoft Office PowerPoint</Application>
  <PresentationFormat>Custom</PresentationFormat>
  <Paragraphs>68</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Cabin</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Paras Chinchalkar</cp:lastModifiedBy>
  <cp:revision>2</cp:revision>
  <dcterms:created xsi:type="dcterms:W3CDTF">2024-02-22T13:57:17Z</dcterms:created>
  <dcterms:modified xsi:type="dcterms:W3CDTF">2024-02-22T14:19:19Z</dcterms:modified>
</cp:coreProperties>
</file>